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Robo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slide" Target="slides/slide20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8da96edabb951a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8da96edabb951a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20f27819613210b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20f27819613210b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8da96edabb951a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8da96edabb951a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8da96edabb951a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8da96edabb951a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8da96edabb951a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8da96edabb951a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8da96edabb951a2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8da96edabb951a2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8da96edabb951a2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8da96edabb951a2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8da96edabb951a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8da96edabb951a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8da96edabb951a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8da96edabb951a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8da96edabb951a2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8da96edabb951a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2f053c905f9d4ba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2f053c905f9d4ba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9ace3d69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9ace3d69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0f27819613210b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20f27819613210b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2f053c905f9d4ba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2f053c905f9d4ba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8da96edabb951a2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8da96edabb951a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9ace3d69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89ace3d69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9ace3d69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89ace3d69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9ace3d69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89ace3d69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2f053c905f9d4b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2f053c905f9d4b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2.za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7.da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8.mo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9.mo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11.da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599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11700" y="690520"/>
            <a:ext cx="8520600" cy="293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 sz="4911">
                <a:solidFill>
                  <a:schemeClr val="dk2"/>
                </a:solidFill>
              </a:rPr>
              <a:t>Dobro došli na našu prezentaciju:</a:t>
            </a:r>
            <a:endParaRPr sz="4911">
              <a:solidFill>
                <a:schemeClr val="dk2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>
                <a:solidFill>
                  <a:schemeClr val="dk2"/>
                </a:solidFill>
              </a:rPr>
              <a:t>”Igrajmo se ozbiljno - O deč</a:t>
            </a:r>
            <a:r>
              <a:rPr lang="sr">
                <a:solidFill>
                  <a:schemeClr val="dk2"/>
                </a:solidFill>
              </a:rPr>
              <a:t>jem pravu za igru”.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 flipH="1" rot="10800000">
            <a:off x="-796664" y="6179223"/>
            <a:ext cx="8520600" cy="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>
                <a:solidFill>
                  <a:schemeClr val="dk2"/>
                </a:solidFill>
                <a:highlight>
                  <a:schemeClr val="lt1"/>
                </a:highlight>
              </a:rPr>
              <a:t>Igra samo za zabavu?</a:t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>
                <a:solidFill>
                  <a:schemeClr val="dk2"/>
                </a:solidFill>
                <a:highlight>
                  <a:schemeClr val="lt1"/>
                </a:highlight>
              </a:rPr>
              <a:t>N</a:t>
            </a:r>
            <a:r>
              <a:rPr lang="sr">
                <a:solidFill>
                  <a:schemeClr val="dk2"/>
                </a:solidFill>
                <a:highlight>
                  <a:schemeClr val="lt1"/>
                </a:highlight>
              </a:rPr>
              <a:t>e - više je od toga</a:t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>
                <a:solidFill>
                  <a:schemeClr val="dk2"/>
                </a:solidFill>
                <a:highlight>
                  <a:schemeClr val="lt1"/>
                </a:highlight>
              </a:rPr>
              <a:t>Igra je naše pravo zapisano u konvenciju o pravima deteta</a:t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782" y="249382"/>
            <a:ext cx="588036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389550"/>
            <a:ext cx="8520600" cy="43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495300" lvl="0" marL="457200" rtl="0" algn="ctr">
              <a:spcBef>
                <a:spcPts val="0"/>
              </a:spcBef>
              <a:spcAft>
                <a:spcPts val="0"/>
              </a:spcAft>
              <a:buSzPts val="4200"/>
              <a:buAutoNum type="arabicPeriod"/>
            </a:pPr>
            <a:r>
              <a:rPr lang="sr"/>
              <a:t>Šta kaže konvenci</a:t>
            </a:r>
            <a:r>
              <a:rPr lang="sr"/>
              <a:t>ja-član 31.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“Dete ima pravo na odmor, slobodno vreme i igru”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730850"/>
            <a:ext cx="8520600" cy="389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r" u="sng">
                <a:solidFill>
                  <a:schemeClr val="hlink"/>
                </a:solidFill>
                <a:hlinkClick r:id="rId3"/>
              </a:rPr>
              <a:t>2. Za</a:t>
            </a:r>
            <a:r>
              <a:rPr b="1" lang="sr"/>
              <a:t>što je igra važna? 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Igra je važna jer pomaže da se dete razvija, uči, jača telo, razvija maštu, uči da saradjuje sa drugima i gradi samopouzdanje.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313500"/>
            <a:ext cx="8520600" cy="4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3.Vrste igara: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-slobodne igre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-društvene igre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-fizič</a:t>
            </a:r>
            <a:r>
              <a:rPr lang="sr"/>
              <a:t>ke igre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-uloga i maštovite igre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-kreativne igre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-edukativne igre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367500"/>
            <a:ext cx="8520600" cy="440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4. Igre nekada i sada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NEKADA: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žmurke, klikeri, lastiš, školica, preskakanje konopca,...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SADA: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video igre na telefonu ili ra</a:t>
            </a:r>
            <a:r>
              <a:rPr lang="sr"/>
              <a:t>čunaru, moderne društvene igre, lego kocke,...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691" y="294300"/>
            <a:ext cx="8520600" cy="4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 sz="3900"/>
              <a:t>5. Igra nije samo pravo, nego i odgovornost:</a:t>
            </a:r>
            <a:endParaRPr sz="3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-"/>
            </a:pPr>
            <a:r>
              <a:rPr lang="sr" sz="3400"/>
              <a:t>poštujemo pravila</a:t>
            </a:r>
            <a:endParaRPr sz="3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-"/>
            </a:pPr>
            <a:r>
              <a:rPr lang="sr" sz="3400"/>
              <a:t>igramo fer</a:t>
            </a:r>
            <a:endParaRPr sz="34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-"/>
            </a:pPr>
            <a:r>
              <a:rPr lang="sr" sz="3400"/>
              <a:t>uključujemo sve drugare</a:t>
            </a:r>
            <a:endParaRPr sz="3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605675"/>
            <a:ext cx="8520600" cy="41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6. Kako bi izgledala škola da u njoj nije dozvoljena igra?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95300" lvl="0" marL="457200" rtl="0" algn="ctr">
              <a:spcBef>
                <a:spcPts val="0"/>
              </a:spcBef>
              <a:spcAft>
                <a:spcPts val="0"/>
              </a:spcAft>
              <a:buSzPts val="4200"/>
              <a:buChar char="-"/>
            </a:pPr>
            <a:r>
              <a:rPr lang="sr" sz="3400"/>
              <a:t>Ško</a:t>
            </a:r>
            <a:r>
              <a:rPr lang="sr" sz="3400"/>
              <a:t>la bez igre bila bi dosadna, teška i deca ne bi imala priliku da se opuste, druže i lakše uče.</a:t>
            </a:r>
            <a:r>
              <a:rPr lang="sr"/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11525"/>
            <a:ext cx="8520600" cy="427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 u="sng">
                <a:solidFill>
                  <a:schemeClr val="hlink"/>
                </a:solidFill>
                <a:hlinkClick r:id="rId3"/>
              </a:rPr>
              <a:t>7. Da</a:t>
            </a:r>
            <a:r>
              <a:rPr lang="sr"/>
              <a:t> li nam igra pomaže da se lakše družimo sa novim drugarima?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DA</a:t>
            </a:r>
            <a:endParaRPr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Podstiče saradnju</a:t>
            </a:r>
            <a:endParaRPr sz="3866"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Olakšava komunikaciju</a:t>
            </a:r>
            <a:endParaRPr sz="3866"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Razvija empatiju </a:t>
            </a:r>
            <a:endParaRPr sz="3866"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Smanjuje konflikte i jača prijateljstvo</a:t>
            </a:r>
            <a:endParaRPr sz="3866"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Stvara zajedničke uspomene</a:t>
            </a:r>
            <a:endParaRPr sz="386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1075"/>
            <a:ext cx="8520600" cy="436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580" u="sng">
                <a:solidFill>
                  <a:schemeClr val="hlink"/>
                </a:solidFill>
                <a:hlinkClick r:id="rId3"/>
              </a:rPr>
              <a:t>8. Mo</a:t>
            </a:r>
            <a:r>
              <a:rPr lang="sr" sz="3580"/>
              <a:t>žemo li kroz igru naučiti da rešavamo probleme? </a:t>
            </a:r>
            <a:endParaRPr sz="35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180"/>
              <a:t>DA</a:t>
            </a:r>
            <a:endParaRPr sz="3180"/>
          </a:p>
          <a:p>
            <a:pPr indent="-430530" lvl="0" marL="457200" rtl="0" algn="l">
              <a:spcBef>
                <a:spcPts val="0"/>
              </a:spcBef>
              <a:spcAft>
                <a:spcPts val="0"/>
              </a:spcAft>
              <a:buSzPts val="3180"/>
              <a:buChar char="-"/>
            </a:pPr>
            <a:r>
              <a:rPr lang="sr" sz="3180"/>
              <a:t>Igra podstiče kreativno razmišljanje</a:t>
            </a:r>
            <a:endParaRPr sz="3180"/>
          </a:p>
          <a:p>
            <a:pPr indent="-430530" lvl="0" marL="457200" rtl="0" algn="l">
              <a:spcBef>
                <a:spcPts val="0"/>
              </a:spcBef>
              <a:spcAft>
                <a:spcPts val="0"/>
              </a:spcAft>
              <a:buSzPts val="3180"/>
              <a:buChar char="-"/>
            </a:pPr>
            <a:r>
              <a:rPr lang="sr" sz="3180"/>
              <a:t>Problem se razlaže na manje delove</a:t>
            </a:r>
            <a:endParaRPr sz="3180"/>
          </a:p>
          <a:p>
            <a:pPr indent="-430530" lvl="0" marL="457200" rtl="0" algn="l">
              <a:spcBef>
                <a:spcPts val="0"/>
              </a:spcBef>
              <a:spcAft>
                <a:spcPts val="0"/>
              </a:spcAft>
              <a:buSzPts val="3180"/>
              <a:buChar char="-"/>
            </a:pPr>
            <a:r>
              <a:rPr lang="sr" sz="3180"/>
              <a:t>Igra obezbeđuje “bezbedno” pravljenje gresaka</a:t>
            </a:r>
            <a:endParaRPr sz="3180"/>
          </a:p>
          <a:p>
            <a:pPr indent="-430530" lvl="0" marL="457200" rtl="0" algn="l">
              <a:spcBef>
                <a:spcPts val="0"/>
              </a:spcBef>
              <a:spcAft>
                <a:spcPts val="0"/>
              </a:spcAft>
              <a:buSzPts val="3180"/>
              <a:buChar char="-"/>
            </a:pPr>
            <a:r>
              <a:rPr lang="sr" sz="3180"/>
              <a:t>kada se odvija u grupi, deca i odrasli uče saradnju, kompromis i pregovaranje</a:t>
            </a:r>
            <a:endParaRPr sz="318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242427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 u="sng">
                <a:solidFill>
                  <a:schemeClr val="hlink"/>
                </a:solidFill>
                <a:hlinkClick r:id="rId3"/>
              </a:rPr>
              <a:t>9.Mo</a:t>
            </a:r>
            <a:r>
              <a:rPr lang="sr"/>
              <a:t>že  li tehnolo</a:t>
            </a:r>
            <a:r>
              <a:rPr lang="sr"/>
              <a:t>gija da utiče na pravo deteta na igru?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DA</a:t>
            </a:r>
            <a:endParaRPr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 Pozitivno (edukativne igre), </a:t>
            </a:r>
            <a:endParaRPr sz="3866"/>
          </a:p>
          <a:p>
            <a:pPr indent="-4495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sr" sz="3866"/>
              <a:t> Negativno (predugo sedenje, manjak fizičke aktivnosti). </a:t>
            </a:r>
            <a:endParaRPr sz="386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Kako očuvati pravo na igru u digitalnom dobu?</a:t>
            </a:r>
            <a:endParaRPr/>
          </a:p>
          <a:p>
            <a:pPr indent="-506730" lvl="0" marL="457200" rtl="0" algn="l">
              <a:spcBef>
                <a:spcPts val="0"/>
              </a:spcBef>
              <a:spcAft>
                <a:spcPts val="0"/>
              </a:spcAft>
              <a:buSzPct val="275471"/>
              <a:buChar char="-"/>
            </a:pPr>
            <a:r>
              <a:rPr b="1"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Balans</a:t>
            </a:r>
            <a: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Kombinovati digitalne igre sa fizičkom igrom i druženjem.</a:t>
            </a:r>
            <a:b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Edukativan sadržaj</a:t>
            </a:r>
            <a: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Birati aplikacije i igre koje podstiču kreativnost, učenje i saradnju.</a:t>
            </a:r>
            <a:endParaRPr sz="17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Praćenje vremena</a:t>
            </a:r>
            <a: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Ograničiti vreme provedeno ispred ekrana kako bi ostalo dovoljno prostora za slobodnu igru.</a:t>
            </a:r>
            <a:b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7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Roditeljska uloga</a:t>
            </a:r>
            <a:r>
              <a:rPr lang="sr" sz="17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Uključiti se u digitalnu igru sa detetom, razgovarati o igri i učiti kroz nju.</a:t>
            </a:r>
            <a:endParaRPr sz="17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6730" lvl="0" marL="457200" rtl="0" algn="ctr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t/>
            </a:r>
            <a:endParaRPr sz="4866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8264" y="1029282"/>
            <a:ext cx="5067300" cy="32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460950" y="21154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880" u="sng">
                <a:solidFill>
                  <a:schemeClr val="hlink"/>
                </a:solidFill>
                <a:hlinkClick r:id="rId3"/>
              </a:rPr>
              <a:t>11.Da</a:t>
            </a:r>
            <a:r>
              <a:rPr lang="sr" sz="3880"/>
              <a:t> li deca sa invaliditetom imaju pravo na igru? </a:t>
            </a:r>
            <a:endParaRPr sz="38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480"/>
              <a:t>DA</a:t>
            </a:r>
            <a:endParaRPr sz="34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480"/>
              <a:t>Sva deca, bez obzira na sposobnosti, imaju jednako pravo na igru i pristupačne prostore za igru. </a:t>
            </a:r>
            <a:endParaRPr sz="348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>
            <p:ph type="title"/>
          </p:nvPr>
        </p:nvSpPr>
        <p:spPr>
          <a:xfrm>
            <a:off x="311700" y="328475"/>
            <a:ext cx="8520600" cy="42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12. Da li je igra potrebna samo deci ili i odraslima?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" sz="3500"/>
              <a:t>Igra je potrebna i deci i odraslima</a:t>
            </a:r>
            <a:endParaRPr sz="3500"/>
          </a:p>
          <a:p>
            <a:pPr indent="-450850" lvl="0" marL="457200" rtl="0" algn="ctr">
              <a:spcBef>
                <a:spcPts val="0"/>
              </a:spcBef>
              <a:spcAft>
                <a:spcPts val="0"/>
              </a:spcAft>
              <a:buSzPts val="3500"/>
              <a:buChar char="-"/>
            </a:pPr>
            <a:r>
              <a:rPr lang="sr" sz="3500"/>
              <a:t>Utiče na razvoj, učenje i emocionalno zdravlje</a:t>
            </a:r>
            <a:endParaRPr sz="3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459"/>
              <a:t>Deca: Kroz igru uče saradnju, deljenje, pregovaranje, rešavanje konflikta.</a:t>
            </a:r>
            <a:endParaRPr sz="3459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459"/>
              <a:t>Odrasli: Igra omogućava bolju povezanost sa drugim ljudima, jačanje timskog duha</a:t>
            </a:r>
            <a:endParaRPr sz="3459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480"/>
              <a:t>Deca: Igra pomaže u izražavanju osećanja, prevazilaženju strahova i stresa.</a:t>
            </a:r>
            <a:endParaRPr sz="34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r" sz="3480"/>
              <a:t>Odrasli: Igra oslobađa stres, poboljšava raspoloženje i kreativno oslobađa energiju</a:t>
            </a:r>
            <a:endParaRPr sz="348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r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Igra je univerzalna potreba jer doprinosi celoživotnom razvoju – mentalnom, socijalnom, emocionalnom i fizičkom. Bez igre, deca i odrasli gube priliku za učenje kroz iskustvo, kreativno izražavanje i emocionalnu ravnotežu.</a:t>
            </a:r>
            <a:endParaRPr b="1" sz="55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>
            <p:ph type="title"/>
          </p:nvPr>
        </p:nvSpPr>
        <p:spPr>
          <a:xfrm>
            <a:off x="318659" y="1986506"/>
            <a:ext cx="8583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Hvala na pažnji!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r"/>
              <a:t>Radili:Natalija Vićentijević, Danica Gajović, David Virirjević, Ognjen Radojević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