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9" r:id="rId5"/>
    <p:sldId id="258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1" autoAdjust="0"/>
    <p:restoredTop sz="94660"/>
  </p:normalViewPr>
  <p:slideViewPr>
    <p:cSldViewPr snapToGrid="0">
      <p:cViewPr varScale="1">
        <p:scale>
          <a:sx n="53" d="100"/>
          <a:sy n="53" d="100"/>
        </p:scale>
        <p:origin x="1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12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70" y="-635"/>
            <a:ext cx="12193270" cy="6858635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2037715" y="692785"/>
            <a:ext cx="932180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sr-Latn-RS" altLang="en-US" sz="48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Uloga filma u životu učenika</a:t>
            </a:r>
            <a:endParaRPr lang="sr-Latn-RS" altLang="en-US" sz="4800">
              <a:ln w="15875"/>
              <a:gradFill>
                <a:gsLst>
                  <a:gs pos="0">
                    <a:schemeClr val="accent1"/>
                  </a:gs>
                  <a:gs pos="100000">
                    <a:schemeClr val="accent6"/>
                  </a:gs>
                </a:gsLst>
                <a:lin ang="2700000" scaled="0"/>
              </a:gradFill>
              <a:effectLst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pic>
        <p:nvPicPr>
          <p:cNvPr id="4" name="Content Placeholder 3" descr="les-films-incontournables-du-cinema-w_2524x884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0" y="635"/>
            <a:ext cx="12191365" cy="6858000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2352675" y="589280"/>
            <a:ext cx="882713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400"/>
              <a:t>🎓</a:t>
            </a:r>
            <a:r>
              <a:rPr lang="en-US" altLang="en-US" sz="4400"/>
              <a:t> </a:t>
            </a:r>
            <a:r>
              <a:rPr lang="en-US" altLang="en-US" sz="44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1. Obrazovna uloga</a:t>
            </a:r>
            <a:endParaRPr lang="en-US" altLang="en-US" sz="4400">
              <a:ln w="15875"/>
              <a:gradFill>
                <a:gsLst>
                  <a:gs pos="0">
                    <a:schemeClr val="accent1"/>
                  </a:gs>
                  <a:gs pos="100000">
                    <a:schemeClr val="accent6"/>
                  </a:gs>
                </a:gsLst>
                <a:lin ang="2700000" scaled="0"/>
              </a:gradFill>
              <a:effectLst/>
            </a:endParaRPr>
          </a:p>
        </p:txBody>
      </p:sp>
      <p:sp>
        <p:nvSpPr>
          <p:cNvPr id="6" name="Text Box 5"/>
          <p:cNvSpPr txBox="1"/>
          <p:nvPr/>
        </p:nvSpPr>
        <p:spPr>
          <a:xfrm>
            <a:off x="906780" y="2063115"/>
            <a:ext cx="9721215" cy="35382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en-US" sz="28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Film mo</a:t>
            </a:r>
            <a:r>
              <a:rPr lang="" altLang="en-US" sz="28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ž</a:t>
            </a:r>
            <a:r>
              <a:rPr lang="en-US" altLang="en-US" sz="28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e biti dopuna nastavnom sadr</a:t>
            </a:r>
            <a:r>
              <a:rPr lang="" altLang="en-US" sz="28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ž</a:t>
            </a:r>
            <a:r>
              <a:rPr lang="en-US" altLang="en-US" sz="28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aju. Kroz istorijske drame, biografske filmove, dokumentarce ili ekranizacije knji</a:t>
            </a:r>
            <a:r>
              <a:rPr lang="" altLang="en-US" sz="28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ž</a:t>
            </a:r>
            <a:r>
              <a:rPr lang="en-US" altLang="en-US" sz="28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evnih dela, u</a:t>
            </a:r>
            <a:r>
              <a:rPr lang="" altLang="en-US" sz="28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č</a:t>
            </a:r>
            <a:r>
              <a:rPr lang="en-US" altLang="en-US" sz="28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enici mogu bolje razumeti i zapamtiti gradivo. Na primer:</a:t>
            </a:r>
            <a:endParaRPr lang="en-US" altLang="en-US" sz="2800">
              <a:ln w="15875"/>
              <a:gradFill>
                <a:gsLst>
                  <a:gs pos="0">
                    <a:schemeClr val="accent1"/>
                  </a:gs>
                  <a:gs pos="100000">
                    <a:schemeClr val="accent6"/>
                  </a:gs>
                </a:gsLst>
                <a:lin ang="2700000" scaled="0"/>
              </a:gradFill>
              <a:effectLst/>
            </a:endParaRPr>
          </a:p>
          <a:p>
            <a:endParaRPr lang="en-US" altLang="en-US" sz="2800">
              <a:ln w="15875"/>
              <a:gradFill>
                <a:gsLst>
                  <a:gs pos="0">
                    <a:schemeClr val="accent1"/>
                  </a:gs>
                  <a:gs pos="100000">
                    <a:schemeClr val="accent6"/>
                  </a:gs>
                </a:gsLst>
                <a:lin ang="2700000" scaled="0"/>
              </a:gradFill>
              <a:effectLst/>
            </a:endParaRPr>
          </a:p>
          <a:p>
            <a:r>
              <a:rPr lang="en-US" altLang="en-US" sz="28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Istorijski filmovi poma</a:t>
            </a:r>
            <a:r>
              <a:rPr lang="" altLang="en-US" sz="28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ž</a:t>
            </a:r>
            <a:r>
              <a:rPr lang="en-US" altLang="en-US" sz="28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u u vizualizaciji doga</a:t>
            </a:r>
            <a:r>
              <a:rPr lang="" altLang="en-US" sz="28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đ</a:t>
            </a:r>
            <a:r>
              <a:rPr lang="en-US" altLang="en-US" sz="28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aja koje u</a:t>
            </a:r>
            <a:r>
              <a:rPr lang="" altLang="en-US" sz="28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č</a:t>
            </a:r>
            <a:r>
              <a:rPr lang="en-US" altLang="en-US" sz="28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e u </a:t>
            </a:r>
            <a:r>
              <a:rPr lang="" altLang="en-US" sz="28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š</a:t>
            </a:r>
            <a:r>
              <a:rPr lang="en-US" altLang="en-US" sz="28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koli.</a:t>
            </a:r>
            <a:endParaRPr lang="en-US" altLang="en-US" sz="2800">
              <a:ln w="15875"/>
              <a:gradFill>
                <a:gsLst>
                  <a:gs pos="0">
                    <a:schemeClr val="accent1"/>
                  </a:gs>
                  <a:gs pos="100000">
                    <a:schemeClr val="accent6"/>
                  </a:gs>
                </a:gsLst>
                <a:lin ang="2700000" scaled="0"/>
              </a:gradFill>
              <a:effectLst/>
            </a:endParaRPr>
          </a:p>
          <a:p>
            <a:endParaRPr lang="en-US" altLang="en-US" sz="2800">
              <a:ln w="15875"/>
              <a:gradFill>
                <a:gsLst>
                  <a:gs pos="0">
                    <a:schemeClr val="accent1"/>
                  </a:gs>
                  <a:gs pos="100000">
                    <a:schemeClr val="accent6"/>
                  </a:gs>
                </a:gsLst>
                <a:lin ang="2700000" scaled="0"/>
              </a:gradFill>
              <a:effectLst/>
            </a:endParaRPr>
          </a:p>
          <a:p>
            <a:r>
              <a:rPr lang="en-US" altLang="en-US" sz="28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Filmovi prema knji</a:t>
            </a:r>
            <a:r>
              <a:rPr lang="" altLang="en-US" sz="28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ž</a:t>
            </a:r>
            <a:r>
              <a:rPr lang="en-US" altLang="en-US" sz="28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evnim delima mogu pomo</a:t>
            </a:r>
            <a:r>
              <a:rPr lang="" altLang="en-US" sz="28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ć</a:t>
            </a:r>
            <a:r>
              <a:rPr lang="en-US" altLang="en-US" sz="28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i u tuma</a:t>
            </a:r>
            <a:r>
              <a:rPr lang="" altLang="en-US" sz="28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č</a:t>
            </a:r>
            <a:r>
              <a:rPr lang="en-US" altLang="en-US" sz="28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enju likova, radnje i poruke dela.</a:t>
            </a:r>
            <a:endParaRPr lang="en-US" altLang="en-US" sz="2800">
              <a:ln w="15875"/>
              <a:gradFill>
                <a:gsLst>
                  <a:gs pos="0">
                    <a:schemeClr val="accent1"/>
                  </a:gs>
                  <a:gs pos="100000">
                    <a:schemeClr val="accent6"/>
                  </a:gs>
                </a:gsLst>
                <a:lin ang="2700000" scaled="0"/>
              </a:gradFill>
              <a:effectLst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pic>
        <p:nvPicPr>
          <p:cNvPr id="4" name="Content Placeholder 3" descr="Directing-clapperboard-crop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0" y="635"/>
            <a:ext cx="12192000" cy="6857365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925830" y="446405"/>
            <a:ext cx="988250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/>
              <a:t>🌍</a:t>
            </a:r>
            <a:r>
              <a:rPr lang="en-US" altLang="en-US" sz="4000"/>
              <a:t> </a:t>
            </a:r>
            <a:r>
              <a:rPr lang="" altLang="en-US" sz="40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2. R</a:t>
            </a:r>
            <a:r>
              <a:rPr lang="en-US" altLang="en-US" sz="40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azvijanje kriti</a:t>
            </a:r>
            <a:r>
              <a:rPr lang="" altLang="en-US" sz="40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č</a:t>
            </a:r>
            <a:r>
              <a:rPr lang="en-US" altLang="en-US" sz="40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kog mi</a:t>
            </a:r>
            <a:r>
              <a:rPr lang="" altLang="en-US" sz="40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š</a:t>
            </a:r>
            <a:r>
              <a:rPr lang="en-US" altLang="en-US" sz="40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ljenja</a:t>
            </a:r>
            <a:endParaRPr lang="en-US" altLang="en-US" sz="4000">
              <a:ln w="15875"/>
              <a:gradFill>
                <a:gsLst>
                  <a:gs pos="0">
                    <a:schemeClr val="accent1"/>
                  </a:gs>
                  <a:gs pos="100000">
                    <a:schemeClr val="accent6"/>
                  </a:gs>
                </a:gsLst>
                <a:lin ang="2700000" scaled="0"/>
              </a:gradFill>
              <a:effectLst/>
            </a:endParaRPr>
          </a:p>
        </p:txBody>
      </p:sp>
      <p:sp>
        <p:nvSpPr>
          <p:cNvPr id="6" name="Text Box 5"/>
          <p:cNvSpPr txBox="1"/>
          <p:nvPr/>
        </p:nvSpPr>
        <p:spPr>
          <a:xfrm>
            <a:off x="840105" y="1720850"/>
            <a:ext cx="9036050" cy="45231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en-US" sz="36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Gledanjem i analiziranjem filmova, u</a:t>
            </a:r>
            <a:r>
              <a:rPr lang="" altLang="en-US" sz="36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č</a:t>
            </a:r>
            <a:r>
              <a:rPr lang="en-US" altLang="en-US" sz="36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enici u</a:t>
            </a:r>
            <a:r>
              <a:rPr lang="" altLang="en-US" sz="36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č</a:t>
            </a:r>
            <a:r>
              <a:rPr lang="en-US" altLang="en-US" sz="36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e:</a:t>
            </a:r>
            <a:endParaRPr lang="en-US" altLang="en-US" sz="3600">
              <a:ln w="15875"/>
              <a:gradFill>
                <a:gsLst>
                  <a:gs pos="0">
                    <a:schemeClr val="accent1"/>
                  </a:gs>
                  <a:gs pos="100000">
                    <a:schemeClr val="accent6"/>
                  </a:gs>
                </a:gsLst>
                <a:lin ang="2700000" scaled="0"/>
              </a:gradFill>
              <a:effectLst/>
            </a:endParaRPr>
          </a:p>
          <a:p>
            <a:endParaRPr lang="en-US" altLang="en-US" sz="3600">
              <a:ln w="15875"/>
              <a:gradFill>
                <a:gsLst>
                  <a:gs pos="0">
                    <a:schemeClr val="accent1"/>
                  </a:gs>
                  <a:gs pos="100000">
                    <a:schemeClr val="accent6"/>
                  </a:gs>
                </a:gsLst>
                <a:lin ang="2700000" scaled="0"/>
              </a:gradFill>
              <a:effectLst/>
            </a:endParaRPr>
          </a:p>
          <a:p>
            <a:r>
              <a:rPr lang="en-US" altLang="en-US" sz="36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Kako da prepoznaju razli</a:t>
            </a:r>
            <a:r>
              <a:rPr lang="" altLang="en-US" sz="36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č</a:t>
            </a:r>
            <a:r>
              <a:rPr lang="en-US" altLang="en-US" sz="36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ite perspektive.</a:t>
            </a:r>
            <a:endParaRPr lang="en-US" altLang="en-US" sz="3600">
              <a:ln w="15875"/>
              <a:gradFill>
                <a:gsLst>
                  <a:gs pos="0">
                    <a:schemeClr val="accent1"/>
                  </a:gs>
                  <a:gs pos="100000">
                    <a:schemeClr val="accent6"/>
                  </a:gs>
                </a:gsLst>
                <a:lin ang="2700000" scaled="0"/>
              </a:gradFill>
              <a:effectLst/>
            </a:endParaRPr>
          </a:p>
          <a:p>
            <a:endParaRPr lang="en-US" altLang="en-US" sz="3600">
              <a:ln w="15875"/>
              <a:gradFill>
                <a:gsLst>
                  <a:gs pos="0">
                    <a:schemeClr val="accent1"/>
                  </a:gs>
                  <a:gs pos="100000">
                    <a:schemeClr val="accent6"/>
                  </a:gs>
                </a:gsLst>
                <a:lin ang="2700000" scaled="0"/>
              </a:gradFill>
              <a:effectLst/>
            </a:endParaRPr>
          </a:p>
          <a:p>
            <a:r>
              <a:rPr lang="en-US" altLang="en-US" sz="36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Da razmi</a:t>
            </a:r>
            <a:r>
              <a:rPr lang="" altLang="en-US" sz="36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š</a:t>
            </a:r>
            <a:r>
              <a:rPr lang="en-US" altLang="en-US" sz="36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ljaju o porukama koje film prenosi.</a:t>
            </a:r>
            <a:endParaRPr lang="en-US" altLang="en-US" sz="3600">
              <a:ln w="15875"/>
              <a:gradFill>
                <a:gsLst>
                  <a:gs pos="0">
                    <a:schemeClr val="accent1"/>
                  </a:gs>
                  <a:gs pos="100000">
                    <a:schemeClr val="accent6"/>
                  </a:gs>
                </a:gsLst>
                <a:lin ang="2700000" scaled="0"/>
              </a:gradFill>
              <a:effectLst/>
            </a:endParaRPr>
          </a:p>
          <a:p>
            <a:endParaRPr lang="en-US" altLang="en-US" sz="3600">
              <a:ln w="15875"/>
              <a:gradFill>
                <a:gsLst>
                  <a:gs pos="0">
                    <a:schemeClr val="accent1"/>
                  </a:gs>
                  <a:gs pos="100000">
                    <a:schemeClr val="accent6"/>
                  </a:gs>
                </a:gsLst>
                <a:lin ang="2700000" scaled="0"/>
              </a:gradFill>
              <a:effectLst/>
            </a:endParaRPr>
          </a:p>
          <a:p>
            <a:r>
              <a:rPr lang="en-US" altLang="en-US" sz="36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Da uo</a:t>
            </a:r>
            <a:r>
              <a:rPr lang="" altLang="en-US" sz="36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č</a:t>
            </a:r>
            <a:r>
              <a:rPr lang="en-US" altLang="en-US" sz="36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e stereotipe, manipulaciju i propagandu u medijima.</a:t>
            </a:r>
            <a:endParaRPr lang="en-US" altLang="en-US" sz="3600">
              <a:ln w="15875"/>
              <a:gradFill>
                <a:gsLst>
                  <a:gs pos="0">
                    <a:schemeClr val="accent1"/>
                  </a:gs>
                  <a:gs pos="100000">
                    <a:schemeClr val="accent6"/>
                  </a:gs>
                </a:gsLst>
                <a:lin ang="2700000" scaled="0"/>
              </a:gradFill>
              <a:effectLst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pic>
        <p:nvPicPr>
          <p:cNvPr id="4" name="Content Placeholder 3" descr="film-bioskop002-670x447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1365" cy="6857365"/>
          </a:xfrm>
          <a:prstGeom prst="rect">
            <a:avLst/>
          </a:prstGeom>
        </p:spPr>
      </p:pic>
      <p:sp>
        <p:nvSpPr>
          <p:cNvPr id="6" name="Text Box 5"/>
          <p:cNvSpPr txBox="1"/>
          <p:nvPr/>
        </p:nvSpPr>
        <p:spPr>
          <a:xfrm>
            <a:off x="2538095" y="674370"/>
            <a:ext cx="765683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/>
              <a:t>💡</a:t>
            </a:r>
            <a:r>
              <a:rPr lang="en-US" altLang="en-US" sz="4000">
                <a:ln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</a:t>
            </a:r>
            <a:r>
              <a:rPr lang="en-US" altLang="en-US" sz="40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3. Podsticanje kreativnosti</a:t>
            </a:r>
            <a:endParaRPr lang="en-US" altLang="en-US" sz="4000">
              <a:ln w="15875"/>
              <a:gradFill>
                <a:gsLst>
                  <a:gs pos="0">
                    <a:schemeClr val="accent1"/>
                  </a:gs>
                  <a:gs pos="100000">
                    <a:schemeClr val="accent6"/>
                  </a:gs>
                </a:gsLst>
                <a:lin ang="2700000" scaled="0"/>
              </a:gradFill>
              <a:effectLst/>
            </a:endParaRPr>
          </a:p>
        </p:txBody>
      </p:sp>
      <p:sp>
        <p:nvSpPr>
          <p:cNvPr id="7" name="Text Box 6"/>
          <p:cNvSpPr txBox="1"/>
          <p:nvPr/>
        </p:nvSpPr>
        <p:spPr>
          <a:xfrm>
            <a:off x="1958340" y="1691005"/>
            <a:ext cx="8275320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en-US" sz="24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Film mo</a:t>
            </a:r>
            <a:r>
              <a:rPr lang="" altLang="en-US" sz="24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ž</a:t>
            </a:r>
            <a:r>
              <a:rPr lang="en-US" altLang="en-US" sz="24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e inspirisati u</a:t>
            </a:r>
            <a:r>
              <a:rPr lang="" altLang="en-US" sz="24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č</a:t>
            </a:r>
            <a:r>
              <a:rPr lang="en-US" altLang="en-US" sz="24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enike da:</a:t>
            </a:r>
            <a:endParaRPr lang="en-US" altLang="en-US" sz="2400">
              <a:ln w="15875"/>
              <a:gradFill>
                <a:gsLst>
                  <a:gs pos="0">
                    <a:schemeClr val="accent1"/>
                  </a:gs>
                  <a:gs pos="100000">
                    <a:schemeClr val="accent6"/>
                  </a:gs>
                </a:gsLst>
                <a:lin ang="2700000" scaled="0"/>
              </a:gradFill>
              <a:effectLst/>
            </a:endParaRPr>
          </a:p>
          <a:p>
            <a:endParaRPr lang="en-US" altLang="en-US" sz="2400">
              <a:ln w="15875"/>
              <a:gradFill>
                <a:gsLst>
                  <a:gs pos="0">
                    <a:schemeClr val="accent1"/>
                  </a:gs>
                  <a:gs pos="100000">
                    <a:schemeClr val="accent6"/>
                  </a:gs>
                </a:gsLst>
                <a:lin ang="2700000" scaled="0"/>
              </a:gradFill>
              <a:effectLst/>
            </a:endParaRPr>
          </a:p>
          <a:p>
            <a:r>
              <a:rPr lang="en-US" altLang="en-US" sz="24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Pi</a:t>
            </a:r>
            <a:r>
              <a:rPr lang="" altLang="en-US" sz="24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š</a:t>
            </a:r>
            <a:r>
              <a:rPr lang="en-US" altLang="en-US" sz="24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u sopstvene pri</a:t>
            </a:r>
            <a:r>
              <a:rPr lang="" altLang="en-US" sz="24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č</a:t>
            </a:r>
            <a:r>
              <a:rPr lang="en-US" altLang="en-US" sz="24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e, scenarije ili kritike.</a:t>
            </a:r>
            <a:endParaRPr lang="en-US" altLang="en-US" sz="2400">
              <a:ln w="15875"/>
              <a:gradFill>
                <a:gsLst>
                  <a:gs pos="0">
                    <a:schemeClr val="accent1"/>
                  </a:gs>
                  <a:gs pos="100000">
                    <a:schemeClr val="accent6"/>
                  </a:gs>
                </a:gsLst>
                <a:lin ang="2700000" scaled="0"/>
              </a:gradFill>
              <a:effectLst/>
            </a:endParaRPr>
          </a:p>
          <a:p>
            <a:endParaRPr lang="en-US" altLang="en-US" sz="2400">
              <a:ln w="15875"/>
              <a:gradFill>
                <a:gsLst>
                  <a:gs pos="0">
                    <a:schemeClr val="accent1"/>
                  </a:gs>
                  <a:gs pos="100000">
                    <a:schemeClr val="accent6"/>
                  </a:gs>
                </a:gsLst>
                <a:lin ang="2700000" scaled="0"/>
              </a:gradFill>
              <a:effectLst/>
            </a:endParaRPr>
          </a:p>
          <a:p>
            <a:r>
              <a:rPr lang="en-US" altLang="en-US" sz="24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U</a:t>
            </a:r>
            <a:r>
              <a:rPr lang="" altLang="en-US" sz="24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č</a:t>
            </a:r>
            <a:r>
              <a:rPr lang="en-US" altLang="en-US" sz="24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estvuju u </a:t>
            </a:r>
            <a:r>
              <a:rPr lang="" altLang="en-US" sz="24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š</a:t>
            </a:r>
            <a:r>
              <a:rPr lang="en-US" altLang="en-US" sz="24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kolskim filmskim projektima ili takmi</a:t>
            </a:r>
            <a:r>
              <a:rPr lang="" altLang="en-US" sz="24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č</a:t>
            </a:r>
            <a:r>
              <a:rPr lang="en-US" altLang="en-US" sz="24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enjima.</a:t>
            </a:r>
            <a:endParaRPr lang="en-US" altLang="en-US" sz="2400">
              <a:ln w="15875"/>
              <a:gradFill>
                <a:gsLst>
                  <a:gs pos="0">
                    <a:schemeClr val="accent1"/>
                  </a:gs>
                  <a:gs pos="100000">
                    <a:schemeClr val="accent6"/>
                  </a:gs>
                </a:gsLst>
                <a:lin ang="2700000" scaled="0"/>
              </a:gradFill>
              <a:effectLst/>
            </a:endParaRPr>
          </a:p>
          <a:p>
            <a:endParaRPr lang="en-US" altLang="en-US" sz="2400">
              <a:ln w="15875"/>
              <a:gradFill>
                <a:gsLst>
                  <a:gs pos="0">
                    <a:schemeClr val="accent1"/>
                  </a:gs>
                  <a:gs pos="100000">
                    <a:schemeClr val="accent6"/>
                  </a:gs>
                </a:gsLst>
                <a:lin ang="2700000" scaled="0"/>
              </a:gradFill>
              <a:effectLst/>
            </a:endParaRPr>
          </a:p>
          <a:p>
            <a:r>
              <a:rPr lang="en-US" altLang="en-US" sz="24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Razvijaju interesovanje za umetnost, re</a:t>
            </a:r>
            <a:r>
              <a:rPr lang="" altLang="en-US" sz="24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ž</a:t>
            </a:r>
            <a:r>
              <a:rPr lang="en-US" altLang="en-US" sz="24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iju, kameru, glumu itd.</a:t>
            </a:r>
            <a:endParaRPr lang="en-US" altLang="en-US" sz="2400">
              <a:ln w="15875"/>
              <a:gradFill>
                <a:gsLst>
                  <a:gs pos="0">
                    <a:schemeClr val="accent1"/>
                  </a:gs>
                  <a:gs pos="100000">
                    <a:schemeClr val="accent6"/>
                  </a:gs>
                </a:gsLst>
                <a:lin ang="2700000" scaled="0"/>
              </a:gradFill>
              <a:effectLst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pic>
        <p:nvPicPr>
          <p:cNvPr id="4" name="Content Placeholder 3" descr="images56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-635" y="0"/>
            <a:ext cx="12192000" cy="6857365"/>
          </a:xfrm>
          <a:prstGeom prst="rect">
            <a:avLst/>
          </a:prstGeom>
        </p:spPr>
      </p:pic>
      <p:sp>
        <p:nvSpPr>
          <p:cNvPr id="6" name="Text Box 5"/>
          <p:cNvSpPr txBox="1"/>
          <p:nvPr/>
        </p:nvSpPr>
        <p:spPr>
          <a:xfrm>
            <a:off x="2043430" y="529590"/>
            <a:ext cx="7486015" cy="9975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4000"/>
              <a:t>🤝</a:t>
            </a:r>
            <a:r>
              <a:rPr lang="en-US" altLang="en-US" sz="4000"/>
              <a:t> </a:t>
            </a:r>
            <a:r>
              <a:rPr lang="en-US" altLang="en-US" sz="40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4. Socijalna i emocionalna uloga</a:t>
            </a:r>
            <a:endParaRPr lang="en-US" altLang="en-US" sz="4000">
              <a:ln w="15875"/>
              <a:gradFill>
                <a:gsLst>
                  <a:gs pos="0">
                    <a:schemeClr val="accent1"/>
                  </a:gs>
                  <a:gs pos="100000">
                    <a:schemeClr val="accent6"/>
                  </a:gs>
                </a:gsLst>
                <a:lin ang="2700000" scaled="0"/>
              </a:gradFill>
              <a:effectLst/>
            </a:endParaRPr>
          </a:p>
        </p:txBody>
      </p:sp>
      <p:sp>
        <p:nvSpPr>
          <p:cNvPr id="7" name="Text Box 6"/>
          <p:cNvSpPr txBox="1"/>
          <p:nvPr/>
        </p:nvSpPr>
        <p:spPr>
          <a:xfrm>
            <a:off x="1520190" y="1540510"/>
            <a:ext cx="8151495" cy="39693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en-US" sz="36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Filmovi </a:t>
            </a:r>
            <a:r>
              <a:rPr lang="" altLang="en-US" sz="36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č</a:t>
            </a:r>
            <a:r>
              <a:rPr lang="en-US" altLang="en-US" sz="36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esto obra</a:t>
            </a:r>
            <a:r>
              <a:rPr lang="" altLang="en-US" sz="36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đ</a:t>
            </a:r>
            <a:r>
              <a:rPr lang="en-US" altLang="en-US" sz="36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uju teme koje su bliske mladima: prijateljstvo, ljubav, odrastanje, identitet, nasilje, tolerancija, diskriminacija.</a:t>
            </a:r>
            <a:endParaRPr lang="en-US" altLang="en-US" sz="3600">
              <a:ln w="15875"/>
              <a:gradFill>
                <a:gsLst>
                  <a:gs pos="0">
                    <a:schemeClr val="accent1"/>
                  </a:gs>
                  <a:gs pos="100000">
                    <a:schemeClr val="accent6"/>
                  </a:gs>
                </a:gsLst>
                <a:lin ang="2700000" scaled="0"/>
              </a:gradFill>
              <a:effectLst/>
            </a:endParaRPr>
          </a:p>
          <a:p>
            <a:endParaRPr lang="en-US" altLang="en-US" sz="3600">
              <a:ln w="15875"/>
              <a:gradFill>
                <a:gsLst>
                  <a:gs pos="0">
                    <a:schemeClr val="accent1"/>
                  </a:gs>
                  <a:gs pos="100000">
                    <a:schemeClr val="accent6"/>
                  </a:gs>
                </a:gsLst>
                <a:lin ang="2700000" scaled="0"/>
              </a:gradFill>
              <a:effectLst/>
            </a:endParaRPr>
          </a:p>
          <a:p>
            <a:r>
              <a:rPr lang="en-US" altLang="en-US" sz="36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U</a:t>
            </a:r>
            <a:r>
              <a:rPr lang="" altLang="en-US" sz="36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č</a:t>
            </a:r>
            <a:r>
              <a:rPr lang="en-US" altLang="en-US" sz="36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enici kroz likove i pri</a:t>
            </a:r>
            <a:r>
              <a:rPr lang="" altLang="en-US" sz="36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č</a:t>
            </a:r>
            <a:r>
              <a:rPr lang="en-US" altLang="en-US" sz="36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e mogu da se identifikuju, da razviju empatiju i da bolje razumeju sebe i druge.</a:t>
            </a:r>
            <a:endParaRPr lang="en-US" altLang="en-US" sz="3600">
              <a:ln w="15875"/>
              <a:gradFill>
                <a:gsLst>
                  <a:gs pos="0">
                    <a:schemeClr val="accent1"/>
                  </a:gs>
                  <a:gs pos="100000">
                    <a:schemeClr val="accent6"/>
                  </a:gs>
                </a:gsLst>
                <a:lin ang="2700000" scaled="0"/>
              </a:gradFill>
              <a:effectLst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pic>
        <p:nvPicPr>
          <p:cNvPr id="4" name="Content Placeholder 3" descr="abdQzedn7PRrsva79fWBiB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-635" y="0"/>
            <a:ext cx="12193270" cy="6858000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1139190" y="365125"/>
            <a:ext cx="1014920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5400"/>
              <a:t>📱</a:t>
            </a:r>
            <a:r>
              <a:rPr lang="en-US" altLang="en-US" sz="5400"/>
              <a:t> </a:t>
            </a:r>
            <a:r>
              <a:rPr lang="en-US" altLang="en-US" sz="54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5. Kulturna i jezi</a:t>
            </a:r>
            <a:r>
              <a:rPr lang="" altLang="en-US" sz="54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č</a:t>
            </a:r>
            <a:r>
              <a:rPr lang="en-US" altLang="en-US" sz="54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ka uloga</a:t>
            </a:r>
            <a:endParaRPr lang="en-US" altLang="en-US" sz="5400">
              <a:ln w="15875"/>
              <a:gradFill>
                <a:gsLst>
                  <a:gs pos="0">
                    <a:schemeClr val="accent1"/>
                  </a:gs>
                  <a:gs pos="100000">
                    <a:schemeClr val="accent6"/>
                  </a:gs>
                </a:gsLst>
                <a:lin ang="2700000" scaled="0"/>
              </a:gradFill>
              <a:effectLst/>
            </a:endParaRPr>
          </a:p>
        </p:txBody>
      </p:sp>
      <p:sp>
        <p:nvSpPr>
          <p:cNvPr id="6" name="Text Box 5"/>
          <p:cNvSpPr txBox="1"/>
          <p:nvPr/>
        </p:nvSpPr>
        <p:spPr>
          <a:xfrm>
            <a:off x="838200" y="1502410"/>
            <a:ext cx="12203430" cy="35382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en-US" sz="32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Kroz film u</a:t>
            </a:r>
            <a:r>
              <a:rPr lang="" altLang="en-US" sz="32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č</a:t>
            </a:r>
            <a:r>
              <a:rPr lang="en-US" altLang="en-US" sz="32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enici:</a:t>
            </a:r>
            <a:endParaRPr lang="en-US" altLang="en-US" sz="3200">
              <a:ln w="15875"/>
              <a:gradFill>
                <a:gsLst>
                  <a:gs pos="0">
                    <a:schemeClr val="accent1"/>
                  </a:gs>
                  <a:gs pos="100000">
                    <a:schemeClr val="accent6"/>
                  </a:gs>
                </a:gsLst>
                <a:lin ang="2700000" scaled="0"/>
              </a:gradFill>
              <a:effectLst/>
            </a:endParaRPr>
          </a:p>
          <a:p>
            <a:endParaRPr lang="en-US" altLang="en-US" sz="3200">
              <a:ln w="15875"/>
              <a:gradFill>
                <a:gsLst>
                  <a:gs pos="0">
                    <a:schemeClr val="accent1"/>
                  </a:gs>
                  <a:gs pos="100000">
                    <a:schemeClr val="accent6"/>
                  </a:gs>
                </a:gsLst>
                <a:lin ang="2700000" scaled="0"/>
              </a:gradFill>
              <a:effectLst/>
            </a:endParaRPr>
          </a:p>
          <a:p>
            <a:r>
              <a:rPr lang="en-US" altLang="en-US" sz="32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Upoznaju razli</a:t>
            </a:r>
            <a:r>
              <a:rPr lang="" altLang="en-US" sz="32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č</a:t>
            </a:r>
            <a:r>
              <a:rPr lang="en-US" altLang="en-US" sz="32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ite kulture, obi</a:t>
            </a:r>
            <a:r>
              <a:rPr lang="" altLang="en-US" sz="32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č</a:t>
            </a:r>
            <a:r>
              <a:rPr lang="en-US" altLang="en-US" sz="32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aje i jezike.</a:t>
            </a:r>
            <a:endParaRPr lang="en-US" altLang="en-US" sz="3200">
              <a:ln w="15875"/>
              <a:gradFill>
                <a:gsLst>
                  <a:gs pos="0">
                    <a:schemeClr val="accent1"/>
                  </a:gs>
                  <a:gs pos="100000">
                    <a:schemeClr val="accent6"/>
                  </a:gs>
                </a:gsLst>
                <a:lin ang="2700000" scaled="0"/>
              </a:gradFill>
              <a:effectLst/>
            </a:endParaRPr>
          </a:p>
          <a:p>
            <a:endParaRPr lang="en-US" altLang="en-US" sz="3200">
              <a:ln w="15875"/>
              <a:gradFill>
                <a:gsLst>
                  <a:gs pos="0">
                    <a:schemeClr val="accent1"/>
                  </a:gs>
                  <a:gs pos="100000">
                    <a:schemeClr val="accent6"/>
                  </a:gs>
                </a:gsLst>
                <a:lin ang="2700000" scaled="0"/>
              </a:gradFill>
              <a:effectLst/>
            </a:endParaRPr>
          </a:p>
          <a:p>
            <a:r>
              <a:rPr lang="en-US" altLang="en-US" sz="32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Ve</a:t>
            </a:r>
            <a:r>
              <a:rPr lang="" altLang="en-US" sz="32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ž</a:t>
            </a:r>
            <a:r>
              <a:rPr lang="en-US" altLang="en-US" sz="32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baju strani jezik ako gledaju filmove sa titlovima ili bez sinhronizacije.</a:t>
            </a:r>
            <a:endParaRPr lang="en-US" altLang="en-US" sz="3200">
              <a:ln w="15875"/>
              <a:gradFill>
                <a:gsLst>
                  <a:gs pos="0">
                    <a:schemeClr val="accent1"/>
                  </a:gs>
                  <a:gs pos="100000">
                    <a:schemeClr val="accent6"/>
                  </a:gs>
                </a:gsLst>
                <a:lin ang="2700000" scaled="0"/>
              </a:gradFill>
              <a:effectLst/>
            </a:endParaRPr>
          </a:p>
          <a:p>
            <a:endParaRPr lang="en-US" altLang="en-US" sz="3200">
              <a:ln w="15875"/>
              <a:gradFill>
                <a:gsLst>
                  <a:gs pos="0">
                    <a:schemeClr val="accent1"/>
                  </a:gs>
                  <a:gs pos="100000">
                    <a:schemeClr val="accent6"/>
                  </a:gs>
                </a:gsLst>
                <a:lin ang="2700000" scaled="0"/>
              </a:gradFill>
              <a:effectLst/>
            </a:endParaRPr>
          </a:p>
          <a:p>
            <a:r>
              <a:rPr lang="en-US" altLang="en-US" sz="32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Razvijaju interkulturalnu svest i toleranciju.</a:t>
            </a:r>
            <a:endParaRPr lang="en-US" altLang="en-US" sz="3200">
              <a:ln w="15875"/>
              <a:gradFill>
                <a:gsLst>
                  <a:gs pos="0">
                    <a:schemeClr val="accent1"/>
                  </a:gs>
                  <a:gs pos="100000">
                    <a:schemeClr val="accent6"/>
                  </a:gs>
                </a:gsLst>
                <a:lin ang="2700000" scaled="0"/>
              </a:gradFill>
              <a:effectLst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pic>
        <p:nvPicPr>
          <p:cNvPr id="5" name="Content Placeholder 4" descr="gettyimages-1244034031-612x612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7365"/>
          </a:xfrm>
          <a:prstGeom prst="rect">
            <a:avLst/>
          </a:prstGeom>
        </p:spPr>
      </p:pic>
      <p:sp>
        <p:nvSpPr>
          <p:cNvPr id="6" name="Text Box 5"/>
          <p:cNvSpPr txBox="1"/>
          <p:nvPr/>
        </p:nvSpPr>
        <p:spPr>
          <a:xfrm>
            <a:off x="3545840" y="365125"/>
            <a:ext cx="527875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400"/>
              <a:t>📌</a:t>
            </a:r>
            <a:r>
              <a:rPr lang="en-US" altLang="en-US" sz="4400"/>
              <a:t> </a:t>
            </a:r>
            <a:r>
              <a:rPr lang="en-US" altLang="en-US" sz="44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Zaklju</a:t>
            </a:r>
            <a:r>
              <a:rPr lang="" altLang="en-US" sz="44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č</a:t>
            </a:r>
            <a:r>
              <a:rPr lang="en-US" altLang="en-US" sz="44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ak:</a:t>
            </a:r>
            <a:endParaRPr lang="en-US" altLang="en-US" sz="4400">
              <a:ln w="15875"/>
              <a:gradFill>
                <a:gsLst>
                  <a:gs pos="0">
                    <a:schemeClr val="accent1"/>
                  </a:gs>
                  <a:gs pos="100000">
                    <a:schemeClr val="accent6"/>
                  </a:gs>
                </a:gsLst>
                <a:lin ang="2700000" scaled="0"/>
              </a:gradFill>
              <a:effectLst/>
            </a:endParaRPr>
          </a:p>
        </p:txBody>
      </p:sp>
      <p:sp>
        <p:nvSpPr>
          <p:cNvPr id="7" name="Text Box 6"/>
          <p:cNvSpPr txBox="1"/>
          <p:nvPr/>
        </p:nvSpPr>
        <p:spPr>
          <a:xfrm>
            <a:off x="1948180" y="2501265"/>
            <a:ext cx="44704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en-US"/>
          </a:p>
        </p:txBody>
      </p:sp>
      <p:sp>
        <p:nvSpPr>
          <p:cNvPr id="8" name="Text Box 7"/>
          <p:cNvSpPr txBox="1"/>
          <p:nvPr/>
        </p:nvSpPr>
        <p:spPr>
          <a:xfrm>
            <a:off x="922655" y="1691005"/>
            <a:ext cx="10346055" cy="3784600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sz="40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Film ima višestruku ulogu u životu učenika – od obrazovne, preko emocionalne, do društvene. Pravilno korišćenje filma u obrazovnom kontekstu može pomoći učenicima da lakše uče, razvijaju veštine, oblikuju stavove i postanu zreliji i odgovorniji pojedinci.</a:t>
            </a:r>
            <a:endParaRPr sz="4000">
              <a:ln w="15875"/>
              <a:gradFill>
                <a:gsLst>
                  <a:gs pos="0">
                    <a:schemeClr val="accent1"/>
                  </a:gs>
                  <a:gs pos="100000">
                    <a:schemeClr val="accent6"/>
                  </a:gs>
                </a:gsLst>
                <a:lin ang="2700000" scaled="0"/>
              </a:gradFill>
              <a:effectLst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1606</Words>
  <Application>WPS Presentation</Application>
  <PresentationFormat>Widescreen</PresentationFormat>
  <Paragraphs>50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5" baseType="lpstr">
      <vt:lpstr>Arial</vt:lpstr>
      <vt:lpstr>SimSun</vt:lpstr>
      <vt:lpstr>Wingdings</vt:lpstr>
      <vt:lpstr>Calibri Light</vt:lpstr>
      <vt:lpstr>Calibri</vt:lpstr>
      <vt:lpstr>Microsoft YaHei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/>
  <cp:lastModifiedBy>38161</cp:lastModifiedBy>
  <cp:revision>1</cp:revision>
  <dcterms:created xsi:type="dcterms:W3CDTF">2025-10-09T08:59:13Z</dcterms:created>
  <dcterms:modified xsi:type="dcterms:W3CDTF">2025-10-09T08:59:13Z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6649407B633C4FA294895A4C2150C1A7_11</vt:lpwstr>
  </property>
  <property fmtid="{D5CDD505-2E9C-101B-9397-08002B2CF9AE}" pid="3" name="KSOProductBuildVer">
    <vt:lpwstr>1033-12.2.0.21179</vt:lpwstr>
  </property>
</Properties>
</file>